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83" r:id="rId6"/>
    <p:sldId id="258" r:id="rId7"/>
    <p:sldId id="286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87" r:id="rId18"/>
    <p:sldId id="269" r:id="rId19"/>
    <p:sldId id="270" r:id="rId20"/>
    <p:sldId id="271" r:id="rId21"/>
    <p:sldId id="272" r:id="rId22"/>
    <p:sldId id="273" r:id="rId23"/>
    <p:sldId id="288" r:id="rId24"/>
    <p:sldId id="274" r:id="rId25"/>
    <p:sldId id="275" r:id="rId26"/>
    <p:sldId id="276" r:id="rId27"/>
    <p:sldId id="277" r:id="rId28"/>
    <p:sldId id="289" r:id="rId29"/>
    <p:sldId id="278" r:id="rId30"/>
    <p:sldId id="279" r:id="rId31"/>
    <p:sldId id="280" r:id="rId32"/>
    <p:sldId id="290" r:id="rId33"/>
    <p:sldId id="268" r:id="rId34"/>
    <p:sldId id="281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9/27/2010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2.2: The Number of Candidates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there are only two candidates, things are simple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only two preferences: A &gt; B and B &gt; A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Voters with preference A &gt; B vote for A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Voters with preference B &gt; A vote for 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candidate with the most votes wins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method is called </a:t>
            </a:r>
            <a:r>
              <a:rPr lang="en-US" b="1" dirty="0" smtClean="0"/>
              <a:t>majority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one of the two candidates will definitely get a majority (they can’t </a:t>
            </a:r>
            <a:r>
              <a:rPr lang="en-US" i="1" dirty="0" smtClean="0"/>
              <a:t>both</a:t>
            </a:r>
            <a:r>
              <a:rPr lang="en-US" dirty="0" smtClean="0"/>
              <a:t> get less than half of the votes)</a:t>
            </a:r>
          </a:p>
          <a:p>
            <a:endParaRPr lang="en-US" dirty="0" smtClean="0"/>
          </a:p>
          <a:p>
            <a:r>
              <a:rPr lang="en-US" dirty="0" smtClean="0"/>
              <a:t>Majority rule has three desirable properties</a:t>
            </a:r>
          </a:p>
          <a:p>
            <a:pPr lvl="1"/>
            <a:r>
              <a:rPr lang="en-US" dirty="0" smtClean="0"/>
              <a:t>anonymous</a:t>
            </a:r>
          </a:p>
          <a:p>
            <a:pPr lvl="1"/>
            <a:r>
              <a:rPr lang="en-US" dirty="0" smtClean="0"/>
              <a:t>neutral</a:t>
            </a:r>
          </a:p>
          <a:p>
            <a:pPr lvl="1"/>
            <a:r>
              <a:rPr lang="en-US" dirty="0" smtClean="0"/>
              <a:t>monotone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two voters exchange </a:t>
            </a:r>
            <a:r>
              <a:rPr lang="en-US" dirty="0" smtClean="0"/>
              <a:t>(filled out) </a:t>
            </a:r>
            <a:r>
              <a:rPr lang="en-US" dirty="0" smtClean="0"/>
              <a:t>ballots before submitting them, the outcome of the election does not change</a:t>
            </a:r>
          </a:p>
          <a:p>
            <a:endParaRPr lang="en-US" dirty="0" smtClean="0"/>
          </a:p>
          <a:p>
            <a:r>
              <a:rPr lang="en-US" dirty="0" smtClean="0"/>
              <a:t>In this way, </a:t>
            </a:r>
            <a:r>
              <a:rPr lang="en-US" i="1" dirty="0" smtClean="0"/>
              <a:t>who</a:t>
            </a:r>
            <a:r>
              <a:rPr lang="en-US" dirty="0" smtClean="0"/>
              <a:t> is casting the vote doesn’t impact the result of the vote; all the voters are treated equally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new election were held and every voter reversed their vote (people who voted for A now vote for B, and vice versa), then the outcome of the election is also reversed</a:t>
            </a:r>
          </a:p>
          <a:p>
            <a:endParaRPr lang="en-US" dirty="0" smtClean="0"/>
          </a:p>
          <a:p>
            <a:r>
              <a:rPr lang="en-US" dirty="0" smtClean="0"/>
              <a:t>In this way, one candidate isn’t being given preference over another; the candidates are treated equally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new election is held and the only thing that changes is that one or more voters change their votes </a:t>
            </a:r>
            <a:r>
              <a:rPr lang="en-US" i="1" dirty="0" smtClean="0"/>
              <a:t>from</a:t>
            </a:r>
            <a:r>
              <a:rPr lang="en-US" dirty="0" smtClean="0"/>
              <a:t> a vote for the original loser </a:t>
            </a:r>
            <a:r>
              <a:rPr lang="en-US" i="1" dirty="0" smtClean="0"/>
              <a:t>to</a:t>
            </a:r>
            <a:r>
              <a:rPr lang="en-US" dirty="0" smtClean="0"/>
              <a:t> a vote for the original winner, then the new election should have the same outcome as the first election</a:t>
            </a:r>
          </a:p>
          <a:p>
            <a:endParaRPr lang="en-US" dirty="0" smtClean="0"/>
          </a:p>
          <a:p>
            <a:r>
              <a:rPr lang="en-US" dirty="0" smtClean="0"/>
              <a:t>Changing your vote from the loser to the winner shouldn’t help the loser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rule satisfies all three of these conditions</a:t>
            </a:r>
          </a:p>
          <a:p>
            <a:endParaRPr lang="en-US" dirty="0" smtClean="0"/>
          </a:p>
          <a:p>
            <a:r>
              <a:rPr lang="en-US" dirty="0" smtClean="0"/>
              <a:t>But majority rule is not the only way to determine the winner of an election with two </a:t>
            </a:r>
            <a:r>
              <a:rPr lang="en-US" dirty="0" smtClean="0"/>
              <a:t>candidates</a:t>
            </a:r>
          </a:p>
          <a:p>
            <a:endParaRPr lang="en-US" dirty="0" smtClean="0"/>
          </a:p>
          <a:p>
            <a:r>
              <a:rPr lang="en-US" dirty="0" smtClean="0"/>
              <a:t>Let’s consider some other systems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Patriarchy</a:t>
            </a:r>
            <a:r>
              <a:rPr lang="en-US" dirty="0" smtClean="0"/>
              <a:t>: only the votes of men count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Dictatorship</a:t>
            </a:r>
            <a:r>
              <a:rPr lang="en-US" dirty="0" smtClean="0"/>
              <a:t>: there is a certain voter called the </a:t>
            </a:r>
            <a:r>
              <a:rPr lang="en-US" i="1" dirty="0" smtClean="0"/>
              <a:t>dictator</a:t>
            </a:r>
            <a:r>
              <a:rPr lang="en-US" dirty="0" smtClean="0"/>
              <a:t>, and only the dictator’s vote counts (all other ballots are ignored)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Oligarchy</a:t>
            </a:r>
            <a:r>
              <a:rPr lang="en-US" dirty="0" smtClean="0"/>
              <a:t>: there is a small council of voters, and only their votes count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Imposed rule</a:t>
            </a:r>
            <a:r>
              <a:rPr lang="en-US" dirty="0" smtClean="0"/>
              <a:t>: a certain candidate wins no matter what the votes 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other methods may not seem “fair”</a:t>
            </a:r>
          </a:p>
          <a:p>
            <a:endParaRPr lang="en-US" dirty="0" smtClean="0"/>
          </a:p>
          <a:p>
            <a:r>
              <a:rPr lang="en-US" dirty="0" smtClean="0"/>
              <a:t>But “fairness” is subjective</a:t>
            </a:r>
          </a:p>
          <a:p>
            <a:endParaRPr lang="en-US" dirty="0" smtClean="0"/>
          </a:p>
          <a:p>
            <a:r>
              <a:rPr lang="en-US" dirty="0" smtClean="0"/>
              <a:t>The three conditions (anonymous, neutral, and monotone) give us a way to objectively measure fairness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an election between two candidates, A and B</a:t>
            </a:r>
          </a:p>
          <a:p>
            <a:endParaRPr lang="en-US" dirty="0" smtClean="0"/>
          </a:p>
          <a:p>
            <a:r>
              <a:rPr lang="en-US" dirty="0" smtClean="0"/>
              <a:t>Let’s say there are 5 voters: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a majority rule election, B wins, 3 to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things change if we </a:t>
            </a:r>
            <a:r>
              <a:rPr lang="en-US" i="1" dirty="0" smtClean="0"/>
              <a:t>don’t</a:t>
            </a:r>
            <a:r>
              <a:rPr lang="en-US" dirty="0" smtClean="0"/>
              <a:t> use majority rule, but instead use a different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Lists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most US elections, voters can only cast a single ballot for the candidate he or she likes the best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 most voters will have “preference lists”: a ranking of the candidates in order of most preferred to least </a:t>
            </a:r>
            <a:r>
              <a:rPr lang="en-US" dirty="0" smtClean="0"/>
              <a:t>preferred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are using the </a:t>
            </a:r>
            <a:r>
              <a:rPr lang="en-US" i="1" dirty="0" smtClean="0"/>
              <a:t>matriarchy</a:t>
            </a:r>
            <a:r>
              <a:rPr lang="en-US" dirty="0" smtClean="0"/>
              <a:t> system: only the votes of women count</a:t>
            </a:r>
          </a:p>
          <a:p>
            <a:endParaRPr lang="en-US" dirty="0" smtClean="0"/>
          </a:p>
          <a:p>
            <a:r>
              <a:rPr lang="en-US" dirty="0" smtClean="0"/>
              <a:t>Now our votes look like this</a:t>
            </a:r>
          </a:p>
          <a:p>
            <a:pPr lvl="1"/>
            <a:r>
              <a:rPr lang="en-US" dirty="0" smtClean="0"/>
              <a:t>Ursula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Wally</a:t>
            </a:r>
            <a:r>
              <a:rPr lang="en-US" dirty="0" smtClean="0"/>
              <a:t> prefer A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Wally and </a:t>
            </a:r>
            <a:r>
              <a:rPr lang="en-US" dirty="0" err="1" smtClean="0"/>
              <a:t>Xander</a:t>
            </a:r>
            <a:r>
              <a:rPr lang="en-US" dirty="0" smtClean="0"/>
              <a:t> still vote, but their votes don’t count; B still wins, 2 to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unfair?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Aside from the obvious unfairness in the matriarchy system, our “official” measure of fairness is the three conditions we discussed earlier</a:t>
            </a:r>
          </a:p>
          <a:p>
            <a:endParaRPr lang="en-US" dirty="0" smtClean="0"/>
          </a:p>
          <a:p>
            <a:r>
              <a:rPr lang="en-US" b="1" dirty="0" smtClean="0"/>
              <a:t>anonymous</a:t>
            </a:r>
            <a:r>
              <a:rPr lang="en-US" dirty="0" smtClean="0"/>
              <a:t> (“the voters are treated equally”)</a:t>
            </a:r>
          </a:p>
          <a:p>
            <a:r>
              <a:rPr lang="en-US" b="1" dirty="0" smtClean="0"/>
              <a:t>neutral</a:t>
            </a:r>
            <a:r>
              <a:rPr lang="en-US" dirty="0" smtClean="0"/>
              <a:t> (“the candidates are treated equally”)</a:t>
            </a:r>
          </a:p>
          <a:p>
            <a:r>
              <a:rPr lang="en-US" b="1" dirty="0" smtClean="0"/>
              <a:t>monotone</a:t>
            </a:r>
            <a:r>
              <a:rPr lang="en-US" dirty="0" smtClean="0"/>
              <a:t> (“changing your vote from the loser to the winner shouldn’t help the loser”)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Matriarchy Anonymous?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test if a system is anonymous, we need to consider what might happen if two of the voters switch ballots before submitting them</a:t>
            </a:r>
          </a:p>
          <a:p>
            <a:endParaRPr lang="en-US" dirty="0" smtClean="0"/>
          </a:p>
          <a:p>
            <a:r>
              <a:rPr lang="en-US" dirty="0" smtClean="0"/>
              <a:t>In an anonymous system, this should not change the results</a:t>
            </a:r>
          </a:p>
          <a:p>
            <a:endParaRPr lang="en-US" dirty="0" smtClean="0"/>
          </a:p>
          <a:p>
            <a:r>
              <a:rPr lang="en-US" dirty="0" smtClean="0"/>
              <a:t>However, we can change the results in our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Matriarchy Anonymous?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our original election:</a:t>
            </a:r>
          </a:p>
          <a:p>
            <a:pPr lvl="1"/>
            <a:r>
              <a:rPr lang="en-US" dirty="0" smtClean="0"/>
              <a:t>Ursula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Wally</a:t>
            </a:r>
            <a:r>
              <a:rPr lang="en-US" dirty="0" smtClean="0"/>
              <a:t> prefer A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Do you see a way that two voters could swap ballots that could change the election result?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Matriarchy Is </a:t>
            </a:r>
            <a:r>
              <a:rPr lang="en-US" i="1" dirty="0" smtClean="0"/>
              <a:t>Not</a:t>
            </a:r>
            <a:r>
              <a:rPr lang="en-US" dirty="0" smtClean="0"/>
              <a:t> Anonymous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Here’s our original election:</a:t>
            </a:r>
          </a:p>
          <a:p>
            <a:pPr lvl="1"/>
            <a:r>
              <a:rPr lang="en-US" dirty="0" smtClean="0"/>
              <a:t>Ursula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Wally</a:t>
            </a:r>
            <a:r>
              <a:rPr lang="en-US" dirty="0" smtClean="0"/>
              <a:t> prefer A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If Wally and Zelda switch ballots…</a:t>
            </a:r>
          </a:p>
          <a:p>
            <a:pPr lvl="1"/>
            <a:r>
              <a:rPr lang="en-US" dirty="0" smtClean="0"/>
              <a:t>Ursula and Zelda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/>
              <a:t>prefer A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Xander</a:t>
            </a:r>
            <a:r>
              <a:rPr lang="en-US" dirty="0" smtClean="0"/>
              <a:t>, Yolanda,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Wally</a:t>
            </a:r>
            <a:r>
              <a:rPr lang="en-US" dirty="0" smtClean="0"/>
              <a:t>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 A wins, 2 to 1!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Rules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consider another “unfair” system</a:t>
            </a:r>
          </a:p>
          <a:p>
            <a:endParaRPr lang="en-US" dirty="0" smtClean="0"/>
          </a:p>
          <a:p>
            <a:r>
              <a:rPr lang="en-US" dirty="0" smtClean="0"/>
              <a:t>Suppose in this new system, votes for A are worth 2 points, and votes for B are only worth 1 point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wins, 4 to 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System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Again, we can see that the system is obviously </a:t>
            </a:r>
            <a:r>
              <a:rPr lang="en-US" dirty="0" smtClean="0"/>
              <a:t>“unfair,” </a:t>
            </a:r>
            <a:r>
              <a:rPr lang="en-US" dirty="0" smtClean="0"/>
              <a:t>but we want to see that using those three conditions</a:t>
            </a:r>
          </a:p>
          <a:p>
            <a:endParaRPr lang="en-US" dirty="0" smtClean="0"/>
          </a:p>
          <a:p>
            <a:r>
              <a:rPr lang="en-US" dirty="0" smtClean="0"/>
              <a:t>This time we want to know if our system is neutral</a:t>
            </a:r>
          </a:p>
          <a:p>
            <a:endParaRPr lang="en-US" dirty="0" smtClean="0"/>
          </a:p>
          <a:p>
            <a:r>
              <a:rPr lang="en-US" dirty="0" smtClean="0"/>
              <a:t>If we make every voter reverse his or her ballot, the winner of the election should also switch…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</a:t>
            </a:r>
            <a:r>
              <a:rPr lang="en-US" dirty="0" smtClean="0"/>
              <a:t>System </a:t>
            </a:r>
            <a:r>
              <a:rPr lang="en-US" dirty="0" smtClean="0"/>
              <a:t>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original election: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What will happen if everyone reverses their ballot (i.e., everyone votes for the candidate they </a:t>
            </a:r>
            <a:r>
              <a:rPr lang="en-US" i="1" dirty="0" smtClean="0"/>
              <a:t>didn’t</a:t>
            </a:r>
            <a:r>
              <a:rPr lang="en-US" dirty="0" smtClean="0"/>
              <a:t> vote for the first time around)?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System Is </a:t>
            </a:r>
            <a:r>
              <a:rPr lang="en-US" i="1" dirty="0" smtClean="0"/>
              <a:t>Not</a:t>
            </a:r>
            <a:r>
              <a:rPr lang="en-US" dirty="0" smtClean="0"/>
              <a:t> 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original election: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And now we reverse everyone’s ballot:</a:t>
            </a:r>
          </a:p>
          <a:p>
            <a:pPr lvl="1"/>
            <a:r>
              <a:rPr lang="en-US" dirty="0" smtClean="0"/>
              <a:t>Ursula and Wally prefer B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A</a:t>
            </a:r>
          </a:p>
          <a:p>
            <a:endParaRPr lang="en-US" dirty="0" smtClean="0"/>
          </a:p>
          <a:p>
            <a:r>
              <a:rPr lang="en-US" dirty="0" smtClean="0"/>
              <a:t>But A still wins, 6 to 2!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Rules Again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time we’ll use </a:t>
            </a:r>
            <a:r>
              <a:rPr lang="en-US" i="1" dirty="0" smtClean="0"/>
              <a:t>minority rule</a:t>
            </a:r>
            <a:r>
              <a:rPr lang="en-US" dirty="0" smtClean="0"/>
              <a:t>: the candidate with the fewest votes wins</a:t>
            </a:r>
          </a:p>
          <a:p>
            <a:endParaRPr lang="en-US" dirty="0" smtClean="0"/>
          </a:p>
          <a:p>
            <a:r>
              <a:rPr lang="en-US" dirty="0" smtClean="0"/>
              <a:t>You could imagine this system being used on a game show, where the person with the fewest votes </a:t>
            </a:r>
            <a:r>
              <a:rPr lang="en-US" i="1" dirty="0" smtClean="0"/>
              <a:t>doesn’t</a:t>
            </a:r>
            <a:r>
              <a:rPr lang="en-US" dirty="0" smtClean="0"/>
              <a:t> get “voted off the island”</a:t>
            </a:r>
          </a:p>
          <a:p>
            <a:endParaRPr lang="en-US" dirty="0" smtClean="0"/>
          </a:p>
          <a:p>
            <a:r>
              <a:rPr lang="en-US" dirty="0" smtClean="0"/>
              <a:t>Here’s the original election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endParaRPr lang="en-US" dirty="0" smtClean="0"/>
          </a:p>
          <a:p>
            <a:r>
              <a:rPr lang="en-US" dirty="0" smtClean="0"/>
              <a:t>A wins, 2 to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Lists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there are three candidates for Congress from the 19</a:t>
            </a:r>
            <a:r>
              <a:rPr lang="en-US" baseline="30000" dirty="0" smtClean="0"/>
              <a:t>th</a:t>
            </a:r>
            <a:r>
              <a:rPr lang="en-US" dirty="0" smtClean="0"/>
              <a:t> district of Pennsylvania (which includes Carlisle, York, and Shippensburg):</a:t>
            </a:r>
          </a:p>
          <a:p>
            <a:pPr lvl="1"/>
            <a:r>
              <a:rPr lang="en-US" dirty="0" smtClean="0"/>
              <a:t>Todd </a:t>
            </a:r>
            <a:r>
              <a:rPr lang="en-US" dirty="0" err="1" smtClean="0"/>
              <a:t>Platts</a:t>
            </a:r>
            <a:r>
              <a:rPr lang="en-US" dirty="0" smtClean="0"/>
              <a:t> (R)</a:t>
            </a:r>
          </a:p>
          <a:p>
            <a:pPr lvl="1"/>
            <a:r>
              <a:rPr lang="en-US" dirty="0" smtClean="0"/>
              <a:t>Ryan Sanders (D)</a:t>
            </a:r>
          </a:p>
          <a:p>
            <a:pPr lvl="1"/>
            <a:r>
              <a:rPr lang="en-US" dirty="0" smtClean="0"/>
              <a:t>Joshua </a:t>
            </a:r>
            <a:r>
              <a:rPr lang="en-US" dirty="0" err="1" smtClean="0"/>
              <a:t>Monighan</a:t>
            </a:r>
            <a:r>
              <a:rPr lang="en-US" dirty="0" smtClean="0"/>
              <a:t>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Minority Rule Monotone?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Again, for a normal election, it seems patently unfair to have the person with the fewest votes win, but let’s consider the three conditions</a:t>
            </a:r>
          </a:p>
          <a:p>
            <a:endParaRPr lang="en-US" dirty="0" smtClean="0"/>
          </a:p>
          <a:p>
            <a:r>
              <a:rPr lang="en-US" dirty="0" smtClean="0"/>
              <a:t>To test monotone, we need to see if it is possible to have voters change their votes from the loser to the winner and change the outcome</a:t>
            </a:r>
          </a:p>
          <a:p>
            <a:endParaRPr lang="en-US" dirty="0" smtClean="0"/>
          </a:p>
          <a:p>
            <a:r>
              <a:rPr lang="en-US" dirty="0" smtClean="0"/>
              <a:t>In a “fair” election, this should </a:t>
            </a:r>
            <a:r>
              <a:rPr lang="en-US" i="1" dirty="0" smtClean="0"/>
              <a:t>not</a:t>
            </a:r>
            <a:r>
              <a:rPr lang="en-US" dirty="0" smtClean="0"/>
              <a:t> change the outcome…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Minority </a:t>
            </a:r>
            <a:r>
              <a:rPr lang="en-US" dirty="0" smtClean="0"/>
              <a:t>Rule </a:t>
            </a:r>
            <a:r>
              <a:rPr lang="en-US" dirty="0" smtClean="0"/>
              <a:t>Monotone?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original election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you see a way that one or more voters who voted for the loser could change their votes so that the loser now wins?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Rule Is </a:t>
            </a:r>
            <a:r>
              <a:rPr lang="en-US" i="1" dirty="0" smtClean="0"/>
              <a:t>Not </a:t>
            </a:r>
            <a:r>
              <a:rPr lang="en-US" dirty="0" smtClean="0"/>
              <a:t>Monotone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Here’s the original election</a:t>
            </a:r>
          </a:p>
          <a:p>
            <a:pPr lvl="1"/>
            <a:r>
              <a:rPr lang="en-US" dirty="0" smtClean="0"/>
              <a:t>Ursula and Wally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, Yolanda, and Zelda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 we’ll have Zelda change her vote from B (the original loser) to A (the original winner):</a:t>
            </a:r>
          </a:p>
          <a:p>
            <a:pPr lvl="1"/>
            <a:r>
              <a:rPr lang="en-US" dirty="0" smtClean="0"/>
              <a:t>Ursula, Wally, and Zelda prefer A</a:t>
            </a:r>
          </a:p>
          <a:p>
            <a:pPr lvl="1"/>
            <a:r>
              <a:rPr lang="en-US" dirty="0" err="1" smtClean="0"/>
              <a:t>Xander</a:t>
            </a:r>
            <a:r>
              <a:rPr lang="en-US" dirty="0" smtClean="0"/>
              <a:t> and Yolanda prefer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now B wins 2 to 3!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“Unfair”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seems unfair to one person might seem fair to another</a:t>
            </a:r>
          </a:p>
          <a:p>
            <a:endParaRPr lang="en-US" dirty="0" smtClean="0"/>
          </a:p>
          <a:p>
            <a:r>
              <a:rPr lang="en-US" dirty="0" smtClean="0"/>
              <a:t>An election method for two candidates that satisfies </a:t>
            </a:r>
            <a:r>
              <a:rPr lang="en-US" u="sng" dirty="0" smtClean="0"/>
              <a:t>all three</a:t>
            </a:r>
            <a:r>
              <a:rPr lang="en-US" dirty="0" smtClean="0"/>
              <a:t> conditions is “fair,” and a method that does not isn’t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1952, Kenneth May proved that majority rule is the only “fair” system with two </a:t>
            </a:r>
            <a:r>
              <a:rPr lang="en-US" dirty="0" smtClean="0"/>
              <a:t>candidates</a:t>
            </a:r>
          </a:p>
          <a:p>
            <a:endParaRPr lang="en-US" dirty="0" smtClean="0"/>
          </a:p>
          <a:p>
            <a:r>
              <a:rPr lang="en-US" dirty="0" smtClean="0"/>
              <a:t>This fact is known as May’s Theorem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matter what </a:t>
            </a:r>
            <a:r>
              <a:rPr lang="en-US" dirty="0" smtClean="0"/>
              <a:t>system </a:t>
            </a:r>
            <a:r>
              <a:rPr lang="en-US" dirty="0" smtClean="0"/>
              <a:t>for two candidates we come up </a:t>
            </a:r>
            <a:r>
              <a:rPr lang="en-US" dirty="0" smtClean="0"/>
              <a:t>with (other than majority rule), </a:t>
            </a:r>
            <a:r>
              <a:rPr lang="en-US" dirty="0" smtClean="0"/>
              <a:t>it will fail at least one of the three </a:t>
            </a:r>
            <a:r>
              <a:rPr lang="en-US" dirty="0" smtClean="0"/>
              <a:t>conditions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May’s Theorem gives us a way to consider the fairness of a system objectively</a:t>
            </a:r>
          </a:p>
          <a:p>
            <a:endParaRPr lang="en-US" dirty="0" smtClean="0"/>
          </a:p>
          <a:p>
            <a:r>
              <a:rPr lang="en-US" dirty="0" smtClean="0"/>
              <a:t>The situation gets significantly more complex with more than two candidates</a:t>
            </a:r>
          </a:p>
          <a:p>
            <a:endParaRPr lang="en-US" dirty="0" smtClean="0"/>
          </a:p>
          <a:p>
            <a:r>
              <a:rPr lang="en-US" dirty="0" smtClean="0"/>
              <a:t>However, we will still use these kinds of conditions to consider the issue of “fairness”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Lists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go into the voting booth, you can only choose to vote for one candidate</a:t>
            </a:r>
          </a:p>
          <a:p>
            <a:endParaRPr lang="en-US" dirty="0" smtClean="0"/>
          </a:p>
          <a:p>
            <a:r>
              <a:rPr lang="en-US" dirty="0" smtClean="0"/>
              <a:t>However, even if you vote for, say, </a:t>
            </a:r>
            <a:r>
              <a:rPr lang="en-US" dirty="0" err="1" smtClean="0"/>
              <a:t>Platts</a:t>
            </a:r>
            <a:r>
              <a:rPr lang="en-US" dirty="0" smtClean="0"/>
              <a:t>, you might still prefer </a:t>
            </a:r>
            <a:r>
              <a:rPr lang="en-US" dirty="0" err="1" smtClean="0"/>
              <a:t>Monighan</a:t>
            </a:r>
            <a:r>
              <a:rPr lang="en-US" dirty="0" smtClean="0"/>
              <a:t> over Sanders</a:t>
            </a:r>
          </a:p>
          <a:p>
            <a:endParaRPr lang="en-US" dirty="0" smtClean="0"/>
          </a:p>
          <a:p>
            <a:r>
              <a:rPr lang="en-US" dirty="0" err="1" smtClean="0"/>
              <a:t>Platts</a:t>
            </a:r>
            <a:r>
              <a:rPr lang="en-US" dirty="0" smtClean="0"/>
              <a:t> is your “top choice,” but in this example, </a:t>
            </a:r>
            <a:r>
              <a:rPr lang="en-US" dirty="0" err="1" smtClean="0"/>
              <a:t>Monighan</a:t>
            </a:r>
            <a:r>
              <a:rPr lang="en-US" dirty="0" smtClean="0"/>
              <a:t> would be your “second choice”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Lists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another </a:t>
            </a:r>
            <a:r>
              <a:rPr lang="en-US" dirty="0" smtClean="0"/>
              <a:t>example, many (but not all) of the people who voted for Ralph Nader in 2000 would have had Al Gore as their second </a:t>
            </a:r>
            <a:r>
              <a:rPr lang="en-US" dirty="0" smtClean="0"/>
              <a:t>choice</a:t>
            </a:r>
          </a:p>
          <a:p>
            <a:endParaRPr lang="en-US" dirty="0" smtClean="0"/>
          </a:p>
          <a:p>
            <a:r>
              <a:rPr lang="en-US" dirty="0" smtClean="0"/>
              <a:t>If those “second place” votes had somehow counted for something, Al Gor</a:t>
            </a:r>
            <a:r>
              <a:rPr lang="en-US" dirty="0" smtClean="0"/>
              <a:t>e might have been able to win the 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a class of children is trying to decide what drink to have with their </a:t>
            </a:r>
            <a:r>
              <a:rPr lang="en-US" dirty="0" smtClean="0"/>
              <a:t>lunch</a:t>
            </a:r>
            <a:r>
              <a:rPr lang="en-US" dirty="0" smtClean="0"/>
              <a:t>: </a:t>
            </a:r>
            <a:r>
              <a:rPr lang="en-US" dirty="0" smtClean="0"/>
              <a:t>milk</a:t>
            </a:r>
            <a:r>
              <a:rPr lang="en-US" dirty="0" smtClean="0"/>
              <a:t>, soda, </a:t>
            </a:r>
            <a:r>
              <a:rPr lang="en-US" dirty="0" smtClean="0"/>
              <a:t>or juice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child votes for their top </a:t>
            </a:r>
            <a:r>
              <a:rPr lang="en-US" dirty="0" smtClean="0"/>
              <a:t>choice</a:t>
            </a:r>
            <a:r>
              <a:rPr lang="en-US" dirty="0" smtClean="0"/>
              <a:t>, and t</a:t>
            </a:r>
            <a:r>
              <a:rPr lang="en-US" dirty="0" smtClean="0"/>
              <a:t>he </a:t>
            </a:r>
            <a:r>
              <a:rPr lang="en-US" dirty="0" smtClean="0"/>
              <a:t>results are:</a:t>
            </a:r>
          </a:p>
          <a:p>
            <a:pPr lvl="1"/>
            <a:r>
              <a:rPr lang="en-US" dirty="0" smtClean="0"/>
              <a:t>Milk 6</a:t>
            </a:r>
          </a:p>
          <a:p>
            <a:pPr lvl="1"/>
            <a:r>
              <a:rPr lang="en-US" dirty="0" smtClean="0"/>
              <a:t>Soda 5</a:t>
            </a:r>
          </a:p>
          <a:p>
            <a:pPr lvl="1"/>
            <a:r>
              <a:rPr lang="en-US" dirty="0" smtClean="0"/>
              <a:t>Juice 4</a:t>
            </a:r>
          </a:p>
          <a:p>
            <a:endParaRPr lang="en-US" dirty="0" smtClean="0"/>
          </a:p>
          <a:p>
            <a:r>
              <a:rPr lang="en-US" dirty="0" smtClean="0"/>
              <a:t>Milk wins a plurality of the votes, but not a majority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suppose </a:t>
            </a:r>
            <a:r>
              <a:rPr lang="en-US" dirty="0" smtClean="0"/>
              <a:t>we ask the children to rank the drinks in order of </a:t>
            </a:r>
            <a:r>
              <a:rPr lang="en-US" dirty="0" smtClean="0"/>
              <a:t>preference</a:t>
            </a:r>
          </a:p>
          <a:p>
            <a:endParaRPr lang="en-US" dirty="0" smtClean="0"/>
          </a:p>
          <a:p>
            <a:r>
              <a:rPr lang="en-US" dirty="0" smtClean="0"/>
              <a:t>We know 6 students had milk as their top choice because milk got 6 votes</a:t>
            </a:r>
          </a:p>
          <a:p>
            <a:endParaRPr lang="en-US" dirty="0" smtClean="0"/>
          </a:p>
          <a:p>
            <a:r>
              <a:rPr lang="en-US" dirty="0" smtClean="0"/>
              <a:t>But what were those students’ second or third choices?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the preference results: </a:t>
            </a:r>
          </a:p>
          <a:p>
            <a:pPr lvl="1"/>
            <a:r>
              <a:rPr lang="en-US" dirty="0" smtClean="0"/>
              <a:t>6 </a:t>
            </a:r>
            <a:r>
              <a:rPr lang="en-US" dirty="0" smtClean="0"/>
              <a:t>have the preference Milk &gt; Soda &gt; Juice</a:t>
            </a:r>
          </a:p>
          <a:p>
            <a:pPr lvl="1"/>
            <a:r>
              <a:rPr lang="en-US" dirty="0" smtClean="0"/>
              <a:t>5 have the preference Soda &gt; Juice &gt; Milk</a:t>
            </a:r>
          </a:p>
          <a:p>
            <a:pPr lvl="1"/>
            <a:r>
              <a:rPr lang="en-US" dirty="0" smtClean="0"/>
              <a:t>4 have the preference Juice &gt; Soda &gt; Milk</a:t>
            </a:r>
          </a:p>
          <a:p>
            <a:endParaRPr lang="en-US" dirty="0" smtClean="0"/>
          </a:p>
          <a:p>
            <a:r>
              <a:rPr lang="en-US" dirty="0" smtClean="0"/>
              <a:t>Is the outcome fair?  If we choose Milk as the winner of this election, 9 of the 15 students are “stuck” with their last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Preference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not allow ties on individual preference lists, though some methods will result in an overall tie</a:t>
            </a:r>
          </a:p>
          <a:p>
            <a:endParaRPr lang="en-US" dirty="0" smtClean="0"/>
          </a:p>
          <a:p>
            <a:r>
              <a:rPr lang="en-US" dirty="0" smtClean="0"/>
              <a:t>All candidates must be listed in a specific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</TotalTime>
  <Words>1626</Words>
  <Application>Microsoft Office PowerPoint</Application>
  <PresentationFormat>On-screen Show (4:3)</PresentationFormat>
  <Paragraphs>212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Theme</vt:lpstr>
      <vt:lpstr>Section 2.2: The Number of Candidates Matters</vt:lpstr>
      <vt:lpstr>Preference Lists</vt:lpstr>
      <vt:lpstr>Preference Lists</vt:lpstr>
      <vt:lpstr>Preference Lists</vt:lpstr>
      <vt:lpstr>Preference Lists</vt:lpstr>
      <vt:lpstr>A Simple Example</vt:lpstr>
      <vt:lpstr>Considering Preferences</vt:lpstr>
      <vt:lpstr>Considering Preferences</vt:lpstr>
      <vt:lpstr>Rules for Preference Lists</vt:lpstr>
      <vt:lpstr>Two Candidates</vt:lpstr>
      <vt:lpstr>Majority Rule</vt:lpstr>
      <vt:lpstr>Anonymous</vt:lpstr>
      <vt:lpstr>Neutral</vt:lpstr>
      <vt:lpstr>Monotone</vt:lpstr>
      <vt:lpstr>Other Methods</vt:lpstr>
      <vt:lpstr>Some Examples of Other Methods</vt:lpstr>
      <vt:lpstr>Other Methods</vt:lpstr>
      <vt:lpstr>An Example</vt:lpstr>
      <vt:lpstr>Changing the Rules</vt:lpstr>
      <vt:lpstr>Changing the Rules</vt:lpstr>
      <vt:lpstr>Why is this unfair?</vt:lpstr>
      <vt:lpstr>Is Matriarchy Anonymous?</vt:lpstr>
      <vt:lpstr>Is Matriarchy Anonymous?</vt:lpstr>
      <vt:lpstr>Matriarchy Is Not Anonymous</vt:lpstr>
      <vt:lpstr>Changing the Rules Again</vt:lpstr>
      <vt:lpstr>Is This System Neutral?</vt:lpstr>
      <vt:lpstr>Is This System Neutral?</vt:lpstr>
      <vt:lpstr>This System Is Not Neutral</vt:lpstr>
      <vt:lpstr>Changing the Rules Again (Again)</vt:lpstr>
      <vt:lpstr>Is Minority Rule Monotone?</vt:lpstr>
      <vt:lpstr>Is Minority Rule Monotone?</vt:lpstr>
      <vt:lpstr>Minority Rule Is Not Monotone</vt:lpstr>
      <vt:lpstr>“Unfair”</vt:lpstr>
      <vt:lpstr>May’s Theorem</vt:lpstr>
      <vt:lpstr>Looking Ahead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2.2: The Number of Candidates Matters</dc:title>
  <dc:creator>James Hamblin</dc:creator>
  <cp:lastModifiedBy>James Hamblin</cp:lastModifiedBy>
  <cp:revision>9</cp:revision>
  <dcterms:created xsi:type="dcterms:W3CDTF">2009-08-24T15:08:11Z</dcterms:created>
  <dcterms:modified xsi:type="dcterms:W3CDTF">2010-09-27T15:20:01Z</dcterms:modified>
</cp:coreProperties>
</file>